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8"/>
  </p:notesMasterIdLst>
  <p:sldIdLst>
    <p:sldId id="276" r:id="rId6"/>
    <p:sldId id="286" r:id="rId7"/>
    <p:sldId id="257" r:id="rId8"/>
    <p:sldId id="264" r:id="rId9"/>
    <p:sldId id="278" r:id="rId10"/>
    <p:sldId id="266" r:id="rId11"/>
    <p:sldId id="287" r:id="rId12"/>
    <p:sldId id="271" r:id="rId13"/>
    <p:sldId id="279" r:id="rId14"/>
    <p:sldId id="272" r:id="rId15"/>
    <p:sldId id="288" r:id="rId16"/>
    <p:sldId id="290" r:id="rId17"/>
    <p:sldId id="289" r:id="rId18"/>
    <p:sldId id="259" r:id="rId19"/>
    <p:sldId id="260" r:id="rId20"/>
    <p:sldId id="261" r:id="rId21"/>
    <p:sldId id="275" r:id="rId22"/>
    <p:sldId id="273" r:id="rId23"/>
    <p:sldId id="262" r:id="rId24"/>
    <p:sldId id="274" r:id="rId25"/>
    <p:sldId id="263" r:id="rId26"/>
    <p:sldId id="282" r:id="rId27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499389-9019-4090-99D3-F9E0C09A4B0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4D9A93DC-C92F-4312-90A2-73033CD57145}">
      <dgm:prSet phldrT="[Text]"/>
      <dgm:spPr/>
      <dgm:t>
        <a:bodyPr/>
        <a:lstStyle/>
        <a:p>
          <a:pPr rtl="1"/>
          <a:r>
            <a:rPr lang="fa-IR" dirty="0">
              <a:cs typeface="B Yagut" panose="00000400000000000000" pitchFamily="2" charset="-78"/>
            </a:rPr>
            <a:t>كنترل</a:t>
          </a:r>
          <a:r>
            <a:rPr lang="fa-IR" dirty="0">
              <a:cs typeface="B Mitra" panose="00000400000000000000" pitchFamily="2" charset="-78"/>
            </a:rPr>
            <a:t> عفونت</a:t>
          </a:r>
        </a:p>
      </dgm:t>
    </dgm:pt>
    <dgm:pt modelId="{10BC5A77-B3AD-431B-8270-62ED61D4E836}" type="parTrans" cxnId="{97434713-CCD5-4D33-8A74-A90563296BB4}">
      <dgm:prSet/>
      <dgm:spPr/>
      <dgm:t>
        <a:bodyPr/>
        <a:lstStyle/>
        <a:p>
          <a:pPr rtl="1"/>
          <a:endParaRPr lang="fa-IR"/>
        </a:p>
      </dgm:t>
    </dgm:pt>
    <dgm:pt modelId="{79C1A0BA-2792-4A41-8DAA-A0A567A7E723}" type="sibTrans" cxnId="{97434713-CCD5-4D33-8A74-A90563296BB4}">
      <dgm:prSet/>
      <dgm:spPr/>
      <dgm:t>
        <a:bodyPr/>
        <a:lstStyle/>
        <a:p>
          <a:pPr rtl="1"/>
          <a:endParaRPr lang="fa-IR"/>
        </a:p>
      </dgm:t>
    </dgm:pt>
    <dgm:pt modelId="{0FA131E1-5131-4BB4-83EC-6A91419F8669}">
      <dgm:prSet phldrT="[Text]"/>
      <dgm:spPr/>
      <dgm:t>
        <a:bodyPr/>
        <a:lstStyle/>
        <a:p>
          <a:pPr rtl="1"/>
          <a:r>
            <a:rPr lang="fa-IR" dirty="0">
              <a:cs typeface="B Mitra" panose="00000400000000000000" pitchFamily="2" charset="-78"/>
            </a:rPr>
            <a:t>ابزار و </a:t>
          </a:r>
          <a:r>
            <a:rPr lang="fa-IR" dirty="0">
              <a:cs typeface="B Yagut" panose="00000400000000000000" pitchFamily="2" charset="-78"/>
            </a:rPr>
            <a:t>تجهيزات</a:t>
          </a:r>
        </a:p>
      </dgm:t>
    </dgm:pt>
    <dgm:pt modelId="{3B930625-157F-4959-BEB7-268B4DE55249}" type="parTrans" cxnId="{50C267D7-6069-4460-8A2A-14EEE4D651E3}">
      <dgm:prSet/>
      <dgm:spPr/>
      <dgm:t>
        <a:bodyPr/>
        <a:lstStyle/>
        <a:p>
          <a:pPr rtl="1"/>
          <a:endParaRPr lang="fa-IR"/>
        </a:p>
      </dgm:t>
    </dgm:pt>
    <dgm:pt modelId="{5ACC7469-B3E8-4AE8-94F6-20CBAAAE8C64}" type="sibTrans" cxnId="{50C267D7-6069-4460-8A2A-14EEE4D651E3}">
      <dgm:prSet/>
      <dgm:spPr/>
      <dgm:t>
        <a:bodyPr/>
        <a:lstStyle/>
        <a:p>
          <a:pPr rtl="1"/>
          <a:endParaRPr lang="fa-IR"/>
        </a:p>
      </dgm:t>
    </dgm:pt>
    <dgm:pt modelId="{D5BB9936-E469-490A-A695-84AC64FF7DD0}">
      <dgm:prSet phldrT="[Text]"/>
      <dgm:spPr/>
      <dgm:t>
        <a:bodyPr/>
        <a:lstStyle/>
        <a:p>
          <a:pPr rtl="1"/>
          <a:r>
            <a:rPr lang="fa-IR" dirty="0">
              <a:cs typeface="B Yagut" panose="00000400000000000000" pitchFamily="2" charset="-78"/>
            </a:rPr>
            <a:t>فضاي</a:t>
          </a:r>
          <a:r>
            <a:rPr lang="fa-IR" dirty="0"/>
            <a:t> </a:t>
          </a:r>
          <a:r>
            <a:rPr lang="fa-IR" dirty="0">
              <a:cs typeface="B Mitra" panose="00000400000000000000" pitchFamily="2" charset="-78"/>
            </a:rPr>
            <a:t>فيزيكي</a:t>
          </a:r>
        </a:p>
      </dgm:t>
    </dgm:pt>
    <dgm:pt modelId="{52CBFE4C-B8E0-4877-B29C-0954747360F0}" type="parTrans" cxnId="{1353E842-82D8-47E1-9E4E-0CACEEC8C48A}">
      <dgm:prSet/>
      <dgm:spPr/>
      <dgm:t>
        <a:bodyPr/>
        <a:lstStyle/>
        <a:p>
          <a:pPr rtl="1"/>
          <a:endParaRPr lang="fa-IR"/>
        </a:p>
      </dgm:t>
    </dgm:pt>
    <dgm:pt modelId="{D44F047C-B8F5-42F1-8A08-A6178BD08F49}" type="sibTrans" cxnId="{1353E842-82D8-47E1-9E4E-0CACEEC8C48A}">
      <dgm:prSet/>
      <dgm:spPr/>
      <dgm:t>
        <a:bodyPr/>
        <a:lstStyle/>
        <a:p>
          <a:pPr rtl="1"/>
          <a:endParaRPr lang="fa-IR"/>
        </a:p>
      </dgm:t>
    </dgm:pt>
    <dgm:pt modelId="{30870FC4-A354-454F-8BAE-2B46936093B5}">
      <dgm:prSet phldrT="[Text]"/>
      <dgm:spPr/>
      <dgm:t>
        <a:bodyPr/>
        <a:lstStyle/>
        <a:p>
          <a:pPr rtl="1"/>
          <a:r>
            <a:rPr lang="fa-IR" dirty="0">
              <a:cs typeface="B Yagut" panose="00000400000000000000" pitchFamily="2" charset="-78"/>
            </a:rPr>
            <a:t>گردش</a:t>
          </a:r>
          <a:r>
            <a:rPr lang="fa-IR" dirty="0"/>
            <a:t> </a:t>
          </a:r>
          <a:r>
            <a:rPr lang="fa-IR" dirty="0">
              <a:cs typeface="B Mitra" panose="00000400000000000000" pitchFamily="2" charset="-78"/>
            </a:rPr>
            <a:t>كار</a:t>
          </a:r>
        </a:p>
      </dgm:t>
    </dgm:pt>
    <dgm:pt modelId="{D1E43141-F28F-4C08-A48B-BC2EDB3CEFF3}" type="parTrans" cxnId="{EB6E1FEC-E958-4B50-A850-0ED8BCF4242D}">
      <dgm:prSet/>
      <dgm:spPr/>
      <dgm:t>
        <a:bodyPr/>
        <a:lstStyle/>
        <a:p>
          <a:pPr rtl="1"/>
          <a:endParaRPr lang="fa-IR"/>
        </a:p>
      </dgm:t>
    </dgm:pt>
    <dgm:pt modelId="{60BB9977-876F-44C6-BA79-C5B7B9814BE7}" type="sibTrans" cxnId="{EB6E1FEC-E958-4B50-A850-0ED8BCF4242D}">
      <dgm:prSet/>
      <dgm:spPr/>
      <dgm:t>
        <a:bodyPr/>
        <a:lstStyle/>
        <a:p>
          <a:pPr rtl="1"/>
          <a:endParaRPr lang="fa-IR"/>
        </a:p>
      </dgm:t>
    </dgm:pt>
    <dgm:pt modelId="{36EED87F-31D0-4DA0-921E-07A4B5D2CB1D}">
      <dgm:prSet phldrT="[Text]"/>
      <dgm:spPr/>
      <dgm:t>
        <a:bodyPr/>
        <a:lstStyle/>
        <a:p>
          <a:pPr rtl="1"/>
          <a:r>
            <a:rPr lang="fa-IR" dirty="0">
              <a:cs typeface="B Yagut" panose="00000400000000000000" pitchFamily="2" charset="-78"/>
            </a:rPr>
            <a:t>پرسنل</a:t>
          </a:r>
        </a:p>
      </dgm:t>
    </dgm:pt>
    <dgm:pt modelId="{B52C1E88-2B1F-4818-8BA0-10B43FA12DA3}" type="parTrans" cxnId="{5E816D8D-9079-48E2-9154-7B8A77037206}">
      <dgm:prSet/>
      <dgm:spPr/>
      <dgm:t>
        <a:bodyPr/>
        <a:lstStyle/>
        <a:p>
          <a:pPr rtl="1"/>
          <a:endParaRPr lang="fa-IR"/>
        </a:p>
      </dgm:t>
    </dgm:pt>
    <dgm:pt modelId="{2271201B-4A4A-415F-B30A-C27D615DA850}" type="sibTrans" cxnId="{5E816D8D-9079-48E2-9154-7B8A77037206}">
      <dgm:prSet/>
      <dgm:spPr/>
      <dgm:t>
        <a:bodyPr/>
        <a:lstStyle/>
        <a:p>
          <a:pPr rtl="1"/>
          <a:endParaRPr lang="fa-IR"/>
        </a:p>
      </dgm:t>
    </dgm:pt>
    <dgm:pt modelId="{182552CC-3660-421D-A9CF-FDCC3956A222}" type="pres">
      <dgm:prSet presAssocID="{9C499389-9019-4090-99D3-F9E0C09A4B0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895F8C-A0E8-4662-8A89-546102901580}" type="pres">
      <dgm:prSet presAssocID="{4D9A93DC-C92F-4312-90A2-73033CD57145}" presName="centerShape" presStyleLbl="node0" presStyleIdx="0" presStyleCnt="1"/>
      <dgm:spPr/>
      <dgm:t>
        <a:bodyPr/>
        <a:lstStyle/>
        <a:p>
          <a:endParaRPr lang="en-US"/>
        </a:p>
      </dgm:t>
    </dgm:pt>
    <dgm:pt modelId="{6E4165F5-25B8-4C5F-AA07-809747F27861}" type="pres">
      <dgm:prSet presAssocID="{0FA131E1-5131-4BB4-83EC-6A91419F866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4CDA1-821C-4D99-90D4-14EE44242BE0}" type="pres">
      <dgm:prSet presAssocID="{0FA131E1-5131-4BB4-83EC-6A91419F8669}" presName="dummy" presStyleCnt="0"/>
      <dgm:spPr/>
    </dgm:pt>
    <dgm:pt modelId="{2FF5B900-D12D-488A-83F0-050E2C19CCF3}" type="pres">
      <dgm:prSet presAssocID="{5ACC7469-B3E8-4AE8-94F6-20CBAAAE8C64}" presName="sibTrans" presStyleLbl="sibTrans2D1" presStyleIdx="0" presStyleCnt="4"/>
      <dgm:spPr/>
      <dgm:t>
        <a:bodyPr/>
        <a:lstStyle/>
        <a:p>
          <a:endParaRPr lang="en-US"/>
        </a:p>
      </dgm:t>
    </dgm:pt>
    <dgm:pt modelId="{96F4E112-5650-43F2-AE0E-4657969DB7AC}" type="pres">
      <dgm:prSet presAssocID="{D5BB9936-E469-490A-A695-84AC64FF7DD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41943-718A-41CD-BD49-4A37D69D6D0E}" type="pres">
      <dgm:prSet presAssocID="{D5BB9936-E469-490A-A695-84AC64FF7DD0}" presName="dummy" presStyleCnt="0"/>
      <dgm:spPr/>
    </dgm:pt>
    <dgm:pt modelId="{006428EF-89E6-4490-AC68-828E732DA555}" type="pres">
      <dgm:prSet presAssocID="{D44F047C-B8F5-42F1-8A08-A6178BD08F49}" presName="sibTrans" presStyleLbl="sibTrans2D1" presStyleIdx="1" presStyleCnt="4"/>
      <dgm:spPr/>
      <dgm:t>
        <a:bodyPr/>
        <a:lstStyle/>
        <a:p>
          <a:endParaRPr lang="en-US"/>
        </a:p>
      </dgm:t>
    </dgm:pt>
    <dgm:pt modelId="{DB9B0CA8-E798-4BAF-9D16-01D57D432419}" type="pres">
      <dgm:prSet presAssocID="{30870FC4-A354-454F-8BAE-2B46936093B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62B6CD-7B27-45D3-9479-A25A46BDA908}" type="pres">
      <dgm:prSet presAssocID="{30870FC4-A354-454F-8BAE-2B46936093B5}" presName="dummy" presStyleCnt="0"/>
      <dgm:spPr/>
    </dgm:pt>
    <dgm:pt modelId="{2CBB1A81-E50C-4449-8779-90B12C3A9DC9}" type="pres">
      <dgm:prSet presAssocID="{60BB9977-876F-44C6-BA79-C5B7B9814BE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090E5ADE-BB1F-4342-BE5C-04FA29CB4DB0}" type="pres">
      <dgm:prSet presAssocID="{36EED87F-31D0-4DA0-921E-07A4B5D2CB1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C03AA-9FC0-4D12-B5E8-0D85392336FA}" type="pres">
      <dgm:prSet presAssocID="{36EED87F-31D0-4DA0-921E-07A4B5D2CB1D}" presName="dummy" presStyleCnt="0"/>
      <dgm:spPr/>
    </dgm:pt>
    <dgm:pt modelId="{1DDF0FB2-001B-4910-94FA-557400A35511}" type="pres">
      <dgm:prSet presAssocID="{2271201B-4A4A-415F-B30A-C27D615DA850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0979709C-1151-42F7-89A2-789F7FD1F03F}" type="presOf" srcId="{36EED87F-31D0-4DA0-921E-07A4B5D2CB1D}" destId="{090E5ADE-BB1F-4342-BE5C-04FA29CB4DB0}" srcOrd="0" destOrd="0" presId="urn:microsoft.com/office/officeart/2005/8/layout/radial6"/>
    <dgm:cxn modelId="{C1985980-B820-46BE-B29E-5DA26BD20BB6}" type="presOf" srcId="{2271201B-4A4A-415F-B30A-C27D615DA850}" destId="{1DDF0FB2-001B-4910-94FA-557400A35511}" srcOrd="0" destOrd="0" presId="urn:microsoft.com/office/officeart/2005/8/layout/radial6"/>
    <dgm:cxn modelId="{13DC98BD-1F13-43B7-9116-2F51794BDAE8}" type="presOf" srcId="{9C499389-9019-4090-99D3-F9E0C09A4B0B}" destId="{182552CC-3660-421D-A9CF-FDCC3956A222}" srcOrd="0" destOrd="0" presId="urn:microsoft.com/office/officeart/2005/8/layout/radial6"/>
    <dgm:cxn modelId="{97434713-CCD5-4D33-8A74-A90563296BB4}" srcId="{9C499389-9019-4090-99D3-F9E0C09A4B0B}" destId="{4D9A93DC-C92F-4312-90A2-73033CD57145}" srcOrd="0" destOrd="0" parTransId="{10BC5A77-B3AD-431B-8270-62ED61D4E836}" sibTransId="{79C1A0BA-2792-4A41-8DAA-A0A567A7E723}"/>
    <dgm:cxn modelId="{E84740FB-E403-4828-A2B1-B99F742472BD}" type="presOf" srcId="{30870FC4-A354-454F-8BAE-2B46936093B5}" destId="{DB9B0CA8-E798-4BAF-9D16-01D57D432419}" srcOrd="0" destOrd="0" presId="urn:microsoft.com/office/officeart/2005/8/layout/radial6"/>
    <dgm:cxn modelId="{50C267D7-6069-4460-8A2A-14EEE4D651E3}" srcId="{4D9A93DC-C92F-4312-90A2-73033CD57145}" destId="{0FA131E1-5131-4BB4-83EC-6A91419F8669}" srcOrd="0" destOrd="0" parTransId="{3B930625-157F-4959-BEB7-268B4DE55249}" sibTransId="{5ACC7469-B3E8-4AE8-94F6-20CBAAAE8C64}"/>
    <dgm:cxn modelId="{20004213-BD4D-429C-92E1-9DB6EDCCEA45}" type="presOf" srcId="{4D9A93DC-C92F-4312-90A2-73033CD57145}" destId="{C7895F8C-A0E8-4662-8A89-546102901580}" srcOrd="0" destOrd="0" presId="urn:microsoft.com/office/officeart/2005/8/layout/radial6"/>
    <dgm:cxn modelId="{9109E285-A6A1-43E0-B1CB-41181581D943}" type="presOf" srcId="{5ACC7469-B3E8-4AE8-94F6-20CBAAAE8C64}" destId="{2FF5B900-D12D-488A-83F0-050E2C19CCF3}" srcOrd="0" destOrd="0" presId="urn:microsoft.com/office/officeart/2005/8/layout/radial6"/>
    <dgm:cxn modelId="{1ADD837A-7576-4664-B51C-47EB801664D9}" type="presOf" srcId="{D44F047C-B8F5-42F1-8A08-A6178BD08F49}" destId="{006428EF-89E6-4490-AC68-828E732DA555}" srcOrd="0" destOrd="0" presId="urn:microsoft.com/office/officeart/2005/8/layout/radial6"/>
    <dgm:cxn modelId="{EB6E1FEC-E958-4B50-A850-0ED8BCF4242D}" srcId="{4D9A93DC-C92F-4312-90A2-73033CD57145}" destId="{30870FC4-A354-454F-8BAE-2B46936093B5}" srcOrd="2" destOrd="0" parTransId="{D1E43141-F28F-4C08-A48B-BC2EDB3CEFF3}" sibTransId="{60BB9977-876F-44C6-BA79-C5B7B9814BE7}"/>
    <dgm:cxn modelId="{5A88A5BB-6766-4BB6-BA77-887ADD9FD0F2}" type="presOf" srcId="{0FA131E1-5131-4BB4-83EC-6A91419F8669}" destId="{6E4165F5-25B8-4C5F-AA07-809747F27861}" srcOrd="0" destOrd="0" presId="urn:microsoft.com/office/officeart/2005/8/layout/radial6"/>
    <dgm:cxn modelId="{5E816D8D-9079-48E2-9154-7B8A77037206}" srcId="{4D9A93DC-C92F-4312-90A2-73033CD57145}" destId="{36EED87F-31D0-4DA0-921E-07A4B5D2CB1D}" srcOrd="3" destOrd="0" parTransId="{B52C1E88-2B1F-4818-8BA0-10B43FA12DA3}" sibTransId="{2271201B-4A4A-415F-B30A-C27D615DA850}"/>
    <dgm:cxn modelId="{F2AD939B-3758-411C-A378-6C39CCDA7376}" type="presOf" srcId="{60BB9977-876F-44C6-BA79-C5B7B9814BE7}" destId="{2CBB1A81-E50C-4449-8779-90B12C3A9DC9}" srcOrd="0" destOrd="0" presId="urn:microsoft.com/office/officeart/2005/8/layout/radial6"/>
    <dgm:cxn modelId="{1353E842-82D8-47E1-9E4E-0CACEEC8C48A}" srcId="{4D9A93DC-C92F-4312-90A2-73033CD57145}" destId="{D5BB9936-E469-490A-A695-84AC64FF7DD0}" srcOrd="1" destOrd="0" parTransId="{52CBFE4C-B8E0-4877-B29C-0954747360F0}" sibTransId="{D44F047C-B8F5-42F1-8A08-A6178BD08F49}"/>
    <dgm:cxn modelId="{47752786-C6D3-49BD-8635-9823503A0AA5}" type="presOf" srcId="{D5BB9936-E469-490A-A695-84AC64FF7DD0}" destId="{96F4E112-5650-43F2-AE0E-4657969DB7AC}" srcOrd="0" destOrd="0" presId="urn:microsoft.com/office/officeart/2005/8/layout/radial6"/>
    <dgm:cxn modelId="{939B922D-330E-4601-898A-B051C1E358A6}" type="presParOf" srcId="{182552CC-3660-421D-A9CF-FDCC3956A222}" destId="{C7895F8C-A0E8-4662-8A89-546102901580}" srcOrd="0" destOrd="0" presId="urn:microsoft.com/office/officeart/2005/8/layout/radial6"/>
    <dgm:cxn modelId="{185F1A73-9544-4EA1-AF6B-9A35A8B7D3A8}" type="presParOf" srcId="{182552CC-3660-421D-A9CF-FDCC3956A222}" destId="{6E4165F5-25B8-4C5F-AA07-809747F27861}" srcOrd="1" destOrd="0" presId="urn:microsoft.com/office/officeart/2005/8/layout/radial6"/>
    <dgm:cxn modelId="{7FDFCBCA-0A3A-4946-B702-CF2B3642AAB9}" type="presParOf" srcId="{182552CC-3660-421D-A9CF-FDCC3956A222}" destId="{5E54CDA1-821C-4D99-90D4-14EE44242BE0}" srcOrd="2" destOrd="0" presId="urn:microsoft.com/office/officeart/2005/8/layout/radial6"/>
    <dgm:cxn modelId="{B690AB4B-8692-45DB-8DA7-B12F430BB2E9}" type="presParOf" srcId="{182552CC-3660-421D-A9CF-FDCC3956A222}" destId="{2FF5B900-D12D-488A-83F0-050E2C19CCF3}" srcOrd="3" destOrd="0" presId="urn:microsoft.com/office/officeart/2005/8/layout/radial6"/>
    <dgm:cxn modelId="{85E88470-7DF1-4564-A293-980B3D95A6EA}" type="presParOf" srcId="{182552CC-3660-421D-A9CF-FDCC3956A222}" destId="{96F4E112-5650-43F2-AE0E-4657969DB7AC}" srcOrd="4" destOrd="0" presId="urn:microsoft.com/office/officeart/2005/8/layout/radial6"/>
    <dgm:cxn modelId="{F031F3C1-C9FF-457E-A33C-C7B58608EC67}" type="presParOf" srcId="{182552CC-3660-421D-A9CF-FDCC3956A222}" destId="{1CD41943-718A-41CD-BD49-4A37D69D6D0E}" srcOrd="5" destOrd="0" presId="urn:microsoft.com/office/officeart/2005/8/layout/radial6"/>
    <dgm:cxn modelId="{5F068892-FA08-4420-89C6-FC0227AC6D05}" type="presParOf" srcId="{182552CC-3660-421D-A9CF-FDCC3956A222}" destId="{006428EF-89E6-4490-AC68-828E732DA555}" srcOrd="6" destOrd="0" presId="urn:microsoft.com/office/officeart/2005/8/layout/radial6"/>
    <dgm:cxn modelId="{F49FD392-1D14-4585-A6B2-971B05F151B6}" type="presParOf" srcId="{182552CC-3660-421D-A9CF-FDCC3956A222}" destId="{DB9B0CA8-E798-4BAF-9D16-01D57D432419}" srcOrd="7" destOrd="0" presId="urn:microsoft.com/office/officeart/2005/8/layout/radial6"/>
    <dgm:cxn modelId="{9E531502-D499-482F-83D4-ACE3CBC54195}" type="presParOf" srcId="{182552CC-3660-421D-A9CF-FDCC3956A222}" destId="{C262B6CD-7B27-45D3-9479-A25A46BDA908}" srcOrd="8" destOrd="0" presId="urn:microsoft.com/office/officeart/2005/8/layout/radial6"/>
    <dgm:cxn modelId="{5E924690-AC43-404C-9699-F709314283F2}" type="presParOf" srcId="{182552CC-3660-421D-A9CF-FDCC3956A222}" destId="{2CBB1A81-E50C-4449-8779-90B12C3A9DC9}" srcOrd="9" destOrd="0" presId="urn:microsoft.com/office/officeart/2005/8/layout/radial6"/>
    <dgm:cxn modelId="{86F7212A-80C9-45AD-9328-DDE0AF6DFB45}" type="presParOf" srcId="{182552CC-3660-421D-A9CF-FDCC3956A222}" destId="{090E5ADE-BB1F-4342-BE5C-04FA29CB4DB0}" srcOrd="10" destOrd="0" presId="urn:microsoft.com/office/officeart/2005/8/layout/radial6"/>
    <dgm:cxn modelId="{AA88D5C6-672D-47ED-ABA4-05E896176690}" type="presParOf" srcId="{182552CC-3660-421D-A9CF-FDCC3956A222}" destId="{0C2C03AA-9FC0-4D12-B5E8-0D85392336FA}" srcOrd="11" destOrd="0" presId="urn:microsoft.com/office/officeart/2005/8/layout/radial6"/>
    <dgm:cxn modelId="{4B616D59-55D7-45BA-8F78-20EC9613C83A}" type="presParOf" srcId="{182552CC-3660-421D-A9CF-FDCC3956A222}" destId="{1DDF0FB2-001B-4910-94FA-557400A3551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F0FB2-001B-4910-94FA-557400A35511}">
      <dsp:nvSpPr>
        <dsp:cNvPr id="0" name=""/>
        <dsp:cNvSpPr/>
      </dsp:nvSpPr>
      <dsp:spPr>
        <a:xfrm>
          <a:off x="299117" y="603917"/>
          <a:ext cx="1992565" cy="1992565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B1A81-E50C-4449-8779-90B12C3A9DC9}">
      <dsp:nvSpPr>
        <dsp:cNvPr id="0" name=""/>
        <dsp:cNvSpPr/>
      </dsp:nvSpPr>
      <dsp:spPr>
        <a:xfrm>
          <a:off x="299117" y="603917"/>
          <a:ext cx="1992565" cy="1992565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6428EF-89E6-4490-AC68-828E732DA555}">
      <dsp:nvSpPr>
        <dsp:cNvPr id="0" name=""/>
        <dsp:cNvSpPr/>
      </dsp:nvSpPr>
      <dsp:spPr>
        <a:xfrm>
          <a:off x="299117" y="603917"/>
          <a:ext cx="1992565" cy="1992565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5B900-D12D-488A-83F0-050E2C19CCF3}">
      <dsp:nvSpPr>
        <dsp:cNvPr id="0" name=""/>
        <dsp:cNvSpPr/>
      </dsp:nvSpPr>
      <dsp:spPr>
        <a:xfrm>
          <a:off x="299117" y="603917"/>
          <a:ext cx="1992565" cy="1992565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95F8C-A0E8-4662-8A89-546102901580}">
      <dsp:nvSpPr>
        <dsp:cNvPr id="0" name=""/>
        <dsp:cNvSpPr/>
      </dsp:nvSpPr>
      <dsp:spPr>
        <a:xfrm>
          <a:off x="836823" y="1141623"/>
          <a:ext cx="917153" cy="9171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700" kern="1200" dirty="0">
              <a:cs typeface="B Yagut" panose="00000400000000000000" pitchFamily="2" charset="-78"/>
            </a:rPr>
            <a:t>كنترل</a:t>
          </a:r>
          <a:r>
            <a:rPr lang="fa-IR" sz="1700" kern="1200" dirty="0">
              <a:cs typeface="B Mitra" panose="00000400000000000000" pitchFamily="2" charset="-78"/>
            </a:rPr>
            <a:t> عفونت</a:t>
          </a:r>
        </a:p>
      </dsp:txBody>
      <dsp:txXfrm>
        <a:off x="971137" y="1275937"/>
        <a:ext cx="648525" cy="648525"/>
      </dsp:txXfrm>
    </dsp:sp>
    <dsp:sp modelId="{6E4165F5-25B8-4C5F-AA07-809747F27861}">
      <dsp:nvSpPr>
        <dsp:cNvPr id="0" name=""/>
        <dsp:cNvSpPr/>
      </dsp:nvSpPr>
      <dsp:spPr>
        <a:xfrm>
          <a:off x="974396" y="306025"/>
          <a:ext cx="642007" cy="6420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>
              <a:cs typeface="B Mitra" panose="00000400000000000000" pitchFamily="2" charset="-78"/>
            </a:rPr>
            <a:t>ابزار و </a:t>
          </a:r>
          <a:r>
            <a:rPr lang="fa-IR" sz="1100" kern="1200" dirty="0">
              <a:cs typeface="B Yagut" panose="00000400000000000000" pitchFamily="2" charset="-78"/>
            </a:rPr>
            <a:t>تجهيزات</a:t>
          </a:r>
        </a:p>
      </dsp:txBody>
      <dsp:txXfrm>
        <a:off x="1068416" y="400045"/>
        <a:ext cx="453967" cy="453967"/>
      </dsp:txXfrm>
    </dsp:sp>
    <dsp:sp modelId="{96F4E112-5650-43F2-AE0E-4657969DB7AC}">
      <dsp:nvSpPr>
        <dsp:cNvPr id="0" name=""/>
        <dsp:cNvSpPr/>
      </dsp:nvSpPr>
      <dsp:spPr>
        <a:xfrm>
          <a:off x="1947566" y="1279196"/>
          <a:ext cx="642007" cy="6420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>
              <a:cs typeface="B Yagut" panose="00000400000000000000" pitchFamily="2" charset="-78"/>
            </a:rPr>
            <a:t>فضاي</a:t>
          </a:r>
          <a:r>
            <a:rPr lang="fa-IR" sz="1100" kern="1200" dirty="0"/>
            <a:t> </a:t>
          </a:r>
          <a:r>
            <a:rPr lang="fa-IR" sz="1100" kern="1200" dirty="0">
              <a:cs typeface="B Mitra" panose="00000400000000000000" pitchFamily="2" charset="-78"/>
            </a:rPr>
            <a:t>فيزيكي</a:t>
          </a:r>
        </a:p>
      </dsp:txBody>
      <dsp:txXfrm>
        <a:off x="2041586" y="1373216"/>
        <a:ext cx="453967" cy="453967"/>
      </dsp:txXfrm>
    </dsp:sp>
    <dsp:sp modelId="{DB9B0CA8-E798-4BAF-9D16-01D57D432419}">
      <dsp:nvSpPr>
        <dsp:cNvPr id="0" name=""/>
        <dsp:cNvSpPr/>
      </dsp:nvSpPr>
      <dsp:spPr>
        <a:xfrm>
          <a:off x="974396" y="2252366"/>
          <a:ext cx="642007" cy="6420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>
              <a:cs typeface="B Yagut" panose="00000400000000000000" pitchFamily="2" charset="-78"/>
            </a:rPr>
            <a:t>گردش</a:t>
          </a:r>
          <a:r>
            <a:rPr lang="fa-IR" sz="1100" kern="1200" dirty="0"/>
            <a:t> </a:t>
          </a:r>
          <a:r>
            <a:rPr lang="fa-IR" sz="1100" kern="1200" dirty="0">
              <a:cs typeface="B Mitra" panose="00000400000000000000" pitchFamily="2" charset="-78"/>
            </a:rPr>
            <a:t>كار</a:t>
          </a:r>
        </a:p>
      </dsp:txBody>
      <dsp:txXfrm>
        <a:off x="1068416" y="2346386"/>
        <a:ext cx="453967" cy="453967"/>
      </dsp:txXfrm>
    </dsp:sp>
    <dsp:sp modelId="{090E5ADE-BB1F-4342-BE5C-04FA29CB4DB0}">
      <dsp:nvSpPr>
        <dsp:cNvPr id="0" name=""/>
        <dsp:cNvSpPr/>
      </dsp:nvSpPr>
      <dsp:spPr>
        <a:xfrm>
          <a:off x="1225" y="1279196"/>
          <a:ext cx="642007" cy="6420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>
              <a:cs typeface="B Yagut" panose="00000400000000000000" pitchFamily="2" charset="-78"/>
            </a:rPr>
            <a:t>پرسنل</a:t>
          </a:r>
        </a:p>
      </dsp:txBody>
      <dsp:txXfrm>
        <a:off x="95245" y="1373216"/>
        <a:ext cx="453967" cy="453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6C090-DE03-411D-A87A-766A0991C19F}" type="datetimeFigureOut">
              <a:rPr lang="en-US" smtClean="0"/>
              <a:t>5/19/2021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24117-0895-4AE9-8CC2-FD435CE49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2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24117-0895-4AE9-8CC2-FD435CE49A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44716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4625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019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802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433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48140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6063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4242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64727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994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719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0B46D-5BF9-499E-9EFA-09AAB7905288}" type="datetimeFigureOut">
              <a:rPr lang="fa-IR" smtClean="0"/>
              <a:t>10/08/1442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0857B-3AC4-4B59-B31C-AFF2192E4C8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62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7052" y="833378"/>
            <a:ext cx="9144000" cy="3900476"/>
          </a:xfrm>
        </p:spPr>
        <p:txBody>
          <a:bodyPr>
            <a:normAutofit fontScale="90000"/>
          </a:bodyPr>
          <a:lstStyle/>
          <a:p>
            <a:pPr rtl="1"/>
            <a:r>
              <a:rPr lang="fa-IR" sz="4400" dirty="0">
                <a:cs typeface="B Yagut" panose="00000400000000000000" pitchFamily="2" charset="-78"/>
              </a:rPr>
              <a:t>آشنائی بامواد ضدمیکروبی ،راههای انتقال و عوامل مؤ‌ثر در بیماریزائی میکروارگانیسم ها</a:t>
            </a:r>
            <a:br>
              <a:rPr lang="fa-IR" sz="4400" dirty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/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/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>عوامل بیماری زای زنده، اصول گندزدایی واستریلیزاسیون </a:t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en-US" sz="4400" dirty="0">
                <a:cs typeface="B Yagut" panose="00000400000000000000" pitchFamily="2" charset="-78"/>
              </a:rPr>
              <a:t/>
            </a:r>
            <a:br>
              <a:rPr lang="en-US" sz="4400" dirty="0">
                <a:cs typeface="B Yagut" panose="00000400000000000000" pitchFamily="2" charset="-78"/>
              </a:rPr>
            </a:br>
            <a:endParaRPr lang="fa-IR" sz="36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8"/>
    </mc:Choice>
    <mc:Fallback xmlns="">
      <p:transition spd="slow" advTm="13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مواد گندزدا را در مكانهاي مناسب و در دماي مناسب نگهداري نموده و از قراردادن آنها در كنار گرما جداً خودداري شود (در غير اينصورت اثرات محلول يا ماده گندزدا به سرعت از بين مي رود).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مواد يا محلولهاي گندزدا را در بطريهاي در بسته نگهداري نموده و بر روي بطريها حتماً مشخصات محلول يا ماده گندزدا قيد شده باشد.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از تهيه بيش از اندازه مورد نياز روزانه محلولهاي گندزدايي كه براي روزهاي بعد قابل استفاده نيستند جدا خودداري شود.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بعد انقضاي مدت استفاده محلولهاي ساخته شده حتماً آنها را دور ريخته محلول تازه تهيه گردد.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ثبت تاريخ ساخت محلول گندزدا و غلظت آن براي محلولهايي كه قابليت مصرف بيش از يك روز را دارند روي بطري آنها الزاميست</a:t>
            </a:r>
            <a:r>
              <a:rPr lang="fa-IR" dirty="0">
                <a:cs typeface="B Yagut" panose="00000400000000000000" pitchFamily="2" charset="-78"/>
              </a:rPr>
              <a:t> .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42"/>
    </mc:Choice>
    <mc:Fallback xmlns="">
      <p:transition spd="slow" advTm="16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000" dirty="0">
                <a:latin typeface="+mn-lt"/>
                <a:ea typeface="+mn-ea"/>
                <a:cs typeface="B Yagut" panose="00000400000000000000" pitchFamily="2" charset="-78"/>
              </a:rPr>
              <a:t>ویژگی های لازم برای یک ماده گندزدای مناسب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8240"/>
            <a:ext cx="10515600" cy="5699760"/>
          </a:xfrm>
        </p:spPr>
        <p:txBody>
          <a:bodyPr>
            <a:noAutofit/>
          </a:bodyPr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گستره اثر وسیع داشته باشد.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در آب محلول باشد. 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غیر سمی باشد  .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ارگانیسم ها به آن مقاوم نباشند .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باعث خوردگی فلزات نشود، به پارچه و وسایل پزشکی  هم آسیب نرساند .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در مدت زمان کوتاهی تاثیر نماید .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فاقد بوی زننده باشد .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روش استفاده از آن آسان باشد و  از خود لایه ای باقی بگذارد .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در مراحل انبارسازی با ثبات باشد .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خاصیت  پاک کنندگی خوبی داشته باشد .</a:t>
            </a:r>
          </a:p>
          <a:p>
            <a:pPr algn="r" rtl="1"/>
            <a:r>
              <a:rPr lang="fa-IR" dirty="0">
                <a:cs typeface="B Yagut" panose="00000400000000000000" pitchFamily="2" charset="-78"/>
              </a:rPr>
              <a:t>از نظر اقتصادی مقرون به صرفه باشد.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1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31"/>
    </mc:Choice>
    <mc:Fallback xmlns="">
      <p:transition spd="slow" advTm="89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555"/>
          </a:xfrm>
        </p:spPr>
        <p:txBody>
          <a:bodyPr/>
          <a:lstStyle/>
          <a:p>
            <a:pPr algn="ctr"/>
            <a:r>
              <a:rPr lang="fa-IR" dirty="0"/>
              <a:t> </a:t>
            </a:r>
            <a:r>
              <a:rPr lang="fa-IR" sz="4000" dirty="0">
                <a:cs typeface="B Yagut" panose="00000400000000000000" pitchFamily="2" charset="-78"/>
              </a:rPr>
              <a:t>آشنائی با</a:t>
            </a:r>
            <a:r>
              <a:rPr lang="ar-SA" sz="4000" dirty="0">
                <a:cs typeface="B Yagut" panose="00000400000000000000" pitchFamily="2" charset="-78"/>
              </a:rPr>
              <a:t> انواع گندزداها و نحوه مصرف آنها 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" y="1417320"/>
            <a:ext cx="11094720" cy="5224780"/>
          </a:xfrm>
        </p:spPr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fa-IR" sz="5100" b="1" dirty="0">
                <a:cs typeface="B Yagut" panose="00000400000000000000" pitchFamily="2" charset="-78"/>
              </a:rPr>
              <a:t>د</a:t>
            </a:r>
            <a:r>
              <a:rPr lang="ar-SA" sz="5100" b="1" dirty="0">
                <a:cs typeface="B Yagut" panose="00000400000000000000" pitchFamily="2" charset="-78"/>
              </a:rPr>
              <a:t>كونكس 53 پلاس</a:t>
            </a:r>
            <a:r>
              <a:rPr lang="en-US" sz="5100" b="1" dirty="0">
                <a:cs typeface="B Yagut" panose="00000400000000000000" pitchFamily="2" charset="-78"/>
              </a:rPr>
              <a:t> : </a:t>
            </a:r>
            <a:endParaRPr lang="fa-IR" sz="5100" b="1" dirty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</a:pPr>
            <a:r>
              <a:rPr lang="fa-IR" sz="3000" dirty="0">
                <a:cs typeface="B Yagut" panose="00000400000000000000" pitchFamily="2" charset="-78"/>
              </a:rPr>
              <a:t>ميكروب كش قوي ضدباكتري -</a:t>
            </a:r>
            <a:r>
              <a:rPr lang="en-US" sz="3000" dirty="0">
                <a:cs typeface="B Yagut" panose="00000400000000000000" pitchFamily="2" charset="-78"/>
              </a:rPr>
              <a:t>HBV- HIV </a:t>
            </a:r>
            <a:r>
              <a:rPr lang="fa-IR" sz="3000" dirty="0">
                <a:cs typeface="B Yagut" panose="00000400000000000000" pitchFamily="2" charset="-78"/>
              </a:rPr>
              <a:t> ،خنثي كننده فعاليتهاي قارچي و </a:t>
            </a:r>
            <a:r>
              <a:rPr lang="en-US" sz="3000" dirty="0">
                <a:cs typeface="B Yagut" panose="00000400000000000000" pitchFamily="2" charset="-78"/>
              </a:rPr>
              <a:t>TB</a:t>
            </a:r>
            <a:r>
              <a:rPr lang="fa-IR" sz="3000" dirty="0">
                <a:cs typeface="B Yagut" panose="00000400000000000000" pitchFamily="2" charset="-78"/>
              </a:rPr>
              <a:t> ميباشد. فاقد خاصيت خورندگي وسايل فلزي است .</a:t>
            </a:r>
            <a:endParaRPr lang="en-US" sz="3000" b="1" dirty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</a:pPr>
            <a:r>
              <a:rPr lang="ar-SA" sz="3000" dirty="0">
                <a:cs typeface="B Yagut" panose="00000400000000000000" pitchFamily="2" charset="-78"/>
              </a:rPr>
              <a:t>اين محلول در سه غلظت 2% (20 سي سي در ليتر)، </a:t>
            </a:r>
            <a:r>
              <a:rPr lang="fa-IR" sz="3000" dirty="0">
                <a:cs typeface="B Yagut" panose="00000400000000000000" pitchFamily="2" charset="-78"/>
              </a:rPr>
              <a:t>1/5</a:t>
            </a:r>
            <a:r>
              <a:rPr lang="ar-SA" sz="3000" dirty="0">
                <a:cs typeface="B Yagut" panose="00000400000000000000" pitchFamily="2" charset="-78"/>
              </a:rPr>
              <a:t>% (15 سي سي در ليتر) و 1% (10 سي سي در ليتر) قابل استفاده است و مي تواند به ترتيب در مدت 15 دقيقه، 30 دقيقه و 65 دقيقه اثر خود را اعمال كند كه بر حسب شرايط مي توان يكي از سه غلظت فوق را استفاده نمود. </a:t>
            </a:r>
            <a:endParaRPr lang="en-US" sz="3000" dirty="0">
              <a:cs typeface="B Yagut" panose="00000400000000000000" pitchFamily="2" charset="-78"/>
            </a:endParaRPr>
          </a:p>
          <a:p>
            <a:pPr algn="r"/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5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24"/>
    </mc:Choice>
    <mc:Fallback xmlns="">
      <p:transition spd="slow" advTm="8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9640"/>
            <a:ext cx="10515600" cy="5247323"/>
          </a:xfrm>
        </p:spPr>
        <p:txBody>
          <a:bodyPr>
            <a:normAutofit/>
          </a:bodyPr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این محلول رقیق شده به مدت 14 روز قابل استفاده می باشد درج تاریخ آماده سازی بر روی ظرف محتو ی آن الزامی است</a:t>
            </a:r>
            <a:r>
              <a:rPr lang="ar-SA" dirty="0">
                <a:cs typeface="B Yagut" panose="00000400000000000000" pitchFamily="2" charset="-78"/>
              </a:rPr>
              <a:t>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70000"/>
              </a:lnSpc>
            </a:pPr>
            <a:r>
              <a:rPr lang="ar-SA" dirty="0">
                <a:cs typeface="B Yagut" panose="00000400000000000000" pitchFamily="2" charset="-78"/>
              </a:rPr>
              <a:t>دقت كنيد كه وسايل كاملاً در محلول غوطه ور شوند. </a:t>
            </a:r>
            <a:r>
              <a:rPr lang="en-US" dirty="0">
                <a:cs typeface="B Yagut" panose="00000400000000000000" pitchFamily="2" charset="-78"/>
              </a:rPr>
              <a:t>    </a:t>
            </a:r>
            <a:r>
              <a:rPr lang="fa-IR" dirty="0">
                <a:cs typeface="B Yagut" panose="00000400000000000000" pitchFamily="2" charset="-78"/>
              </a:rPr>
              <a:t>                                                                            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</a:pPr>
            <a:r>
              <a:rPr lang="ar-SA" dirty="0">
                <a:cs typeface="B Yagut" panose="00000400000000000000" pitchFamily="2" charset="-78"/>
              </a:rPr>
              <a:t>پس از گذشت مدت زمان لازم ابزار و وسايل را از محلول خارج كرده و با آب شستشو و آبكشي</a:t>
            </a:r>
            <a:r>
              <a:rPr lang="fa-IR" dirty="0">
                <a:cs typeface="B Yagut" panose="00000400000000000000" pitchFamily="2" charset="-78"/>
              </a:rPr>
              <a:t> کنید .                              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" y="3764280"/>
            <a:ext cx="2401569" cy="18897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4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10"/>
    </mc:Choice>
    <mc:Fallback xmlns="">
      <p:transition spd="slow" advTm="7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320040"/>
            <a:ext cx="11259820" cy="5856923"/>
          </a:xfrm>
        </p:spPr>
        <p:txBody>
          <a:bodyPr>
            <a:normAutofit fontScale="92500" lnSpcReduction="20000"/>
          </a:bodyPr>
          <a:lstStyle/>
          <a:p>
            <a:pPr marL="0" indent="0" algn="r" rtl="1">
              <a:buNone/>
            </a:pPr>
            <a:r>
              <a:rPr lang="ar-SA" sz="3500" b="1" dirty="0">
                <a:cs typeface="B Yagut" panose="00000400000000000000" pitchFamily="2" charset="-78"/>
              </a:rPr>
              <a:t>آب ژاول / وايتكس :</a:t>
            </a:r>
            <a:endParaRPr lang="fa-IR" sz="3500" b="1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2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داراي خاصيت ضدعفوني كننده با اثر سريع بر روي فعاليت ميكرو ارگانيسمها مي باشد. گاز كلر توانايي كشتن اغلب باكتريها، مخمرها ، ويرو س ها را دارد.</a:t>
            </a:r>
            <a:endParaRPr lang="en-US" b="1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dirty="0">
                <a:cs typeface="B Yagut" panose="00000400000000000000" pitchFamily="2" charset="-78"/>
              </a:rPr>
              <a:t>اين محلول: 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r>
              <a:rPr lang="ar-SA" dirty="0">
                <a:cs typeface="B Yagut" panose="00000400000000000000" pitchFamily="2" charset="-78"/>
              </a:rPr>
              <a:t>در غلظت 250 سي سي در يك ليتر آب براي گندزدايي ترشحات خوني 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r>
              <a:rPr lang="ar-SA" dirty="0">
                <a:cs typeface="B Yagut" panose="00000400000000000000" pitchFamily="2" charset="-78"/>
              </a:rPr>
              <a:t>در غلظت 50 سي سي در يك ليتر آب براي گندزدايي ظروف و لوله هاي آزمايشگاه 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r>
              <a:rPr lang="ar-SA" dirty="0">
                <a:cs typeface="B Yagut" panose="00000400000000000000" pitchFamily="2" charset="-78"/>
              </a:rPr>
              <a:t>در غلظت 25 سي سي در يك ليتر آب براي گندزدايي سطوح كف، ديوار، حمامها، توالتها، روشوئيها 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r>
              <a:rPr lang="ar-SA" dirty="0">
                <a:cs typeface="B Yagut" panose="00000400000000000000" pitchFamily="2" charset="-78"/>
              </a:rPr>
              <a:t>و درغلظت 10 سي سي در يك ليتر آب براي گندزدايي البسه ها </a:t>
            </a:r>
            <a:r>
              <a:rPr lang="fa-IR" dirty="0">
                <a:cs typeface="B Yagut" panose="00000400000000000000" pitchFamily="2" charset="-78"/>
              </a:rPr>
              <a:t>،ملحفه 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r>
              <a:rPr lang="ar-SA" dirty="0">
                <a:cs typeface="B Yagut" panose="00000400000000000000" pitchFamily="2" charset="-78"/>
              </a:rPr>
              <a:t>و در غلظت 5/2 سي سي در يك ليتر آب براي گندزدايي ظروف آشپزخانه </a:t>
            </a:r>
            <a:endParaRPr lang="en-US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قابل استفاده است و مي تواند در مدت 15 تا 30 دقيقه اثر خود را اعمال كند.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20000"/>
              </a:lnSpc>
            </a:pPr>
            <a:r>
              <a:rPr lang="ar-SA" dirty="0">
                <a:cs typeface="B Yagut" panose="00000400000000000000" pitchFamily="2" charset="-78"/>
              </a:rPr>
              <a:t>محلول رقيق شده بمدت حداكثر يك روز (24 ساعت) اثر خود را حفظ مي كند لذا پس از تهيه محلول رقيق شده، غلظت و تاريخ آماده سازي محلول را توسط برچسب روي ظرف مربوطه قيد نماييد و از تهيه بيش از اندازه مورد نياز روزانه محلول اين گندزدا جداً خودداري شود. </a:t>
            </a:r>
            <a:endParaRPr lang="en-US" dirty="0">
              <a:cs typeface="B Yagut" panose="00000400000000000000" pitchFamily="2" charset="-78"/>
            </a:endParaRPr>
          </a:p>
          <a:p>
            <a:pPr algn="r"/>
            <a:endParaRPr lang="fa-IR" dirty="0">
              <a:cs typeface="B Mitra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04"/>
    </mc:Choice>
    <mc:Fallback xmlns="">
      <p:transition spd="slow" advTm="9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9005"/>
            <a:ext cx="10515600" cy="5217958"/>
          </a:xfrm>
        </p:spPr>
        <p:txBody>
          <a:bodyPr>
            <a:normAutofit lnSpcReduction="10000"/>
          </a:bodyPr>
          <a:lstStyle/>
          <a:p>
            <a:pPr marL="0" indent="0" algn="r" rtl="1">
              <a:lnSpc>
                <a:spcPct val="100000"/>
              </a:lnSpc>
              <a:spcAft>
                <a:spcPts val="600"/>
              </a:spcAft>
              <a:buNone/>
            </a:pPr>
            <a:r>
              <a:rPr lang="fa-IR" sz="3200" b="1" dirty="0">
                <a:cs typeface="B Yagut" panose="00000400000000000000" pitchFamily="2" charset="-78"/>
              </a:rPr>
              <a:t>م</a:t>
            </a:r>
            <a:r>
              <a:rPr lang="ar-SA" sz="3200" b="1" dirty="0">
                <a:cs typeface="B Yagut" panose="00000400000000000000" pitchFamily="2" charset="-78"/>
              </a:rPr>
              <a:t>يكروتن:</a:t>
            </a:r>
            <a:endParaRPr lang="en-US" sz="3200" b="1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از اين محلول براي گندزدايي ابزار و وسايل دندانپزشكي كه قابل غوطه وري در محلولهاي گندزدامي باشند، استفاده مي گردد.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اين محلول در غلظت</a:t>
            </a:r>
            <a:r>
              <a:rPr lang="fa-IR" dirty="0">
                <a:cs typeface="B Yagut" panose="00000400000000000000" pitchFamily="2" charset="-78"/>
              </a:rPr>
              <a:t>1% ( 10 سی سی در لیتر ) و2%( 20 سی سی در لیتر )</a:t>
            </a:r>
            <a:r>
              <a:rPr lang="ar-SA" dirty="0">
                <a:cs typeface="B Yagut" panose="00000400000000000000" pitchFamily="2" charset="-78"/>
              </a:rPr>
              <a:t> قابل استفاده است و مي تواند در </a:t>
            </a:r>
            <a:r>
              <a:rPr lang="fa-IR" dirty="0">
                <a:cs typeface="B Yagut" panose="00000400000000000000" pitchFamily="2" charset="-78"/>
              </a:rPr>
              <a:t>30 و 15 </a:t>
            </a:r>
            <a:r>
              <a:rPr lang="ar-SA" dirty="0">
                <a:cs typeface="B Yagut" panose="00000400000000000000" pitchFamily="2" charset="-78"/>
              </a:rPr>
              <a:t> دقيقه اثر خود را اعمال كند.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این محلول رقیق شده به مدت 7 روز قابل استفاده می باشد درج تاریخ آماده سازی بر روی ظرف محتو ی آن الزامی است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دقت كنيد كه وسايل كاملاً در محلول غوطه ور شوند.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پس از گذشت مدت زمان لازم ابزار و وسايل را از محلول خارج كرده و با آب شستشو و آبكشي گردند</a:t>
            </a:r>
            <a:r>
              <a:rPr lang="ar-SA" dirty="0">
                <a:cs typeface="B Mitra" panose="00000400000000000000" pitchFamily="2" charset="-78"/>
              </a:rPr>
              <a:t>. </a:t>
            </a:r>
            <a:endParaRPr lang="en-US" dirty="0">
              <a:cs typeface="B Mitra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endParaRPr lang="fa-IR" dirty="0">
              <a:cs typeface="B Mitra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8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30"/>
    </mc:Choice>
    <mc:Fallback xmlns="">
      <p:transition spd="slow" advTm="61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6702"/>
            <a:ext cx="10515600" cy="5240261"/>
          </a:xfrm>
        </p:spPr>
        <p:txBody>
          <a:bodyPr>
            <a:normAutofit/>
          </a:bodyPr>
          <a:lstStyle/>
          <a:p>
            <a:pPr marL="0" indent="0" algn="r" rtl="1">
              <a:spcAft>
                <a:spcPts val="600"/>
              </a:spcAft>
              <a:buNone/>
            </a:pPr>
            <a:r>
              <a:rPr lang="ar-SA" sz="3200" b="1" dirty="0">
                <a:cs typeface="B Yagut" panose="00000400000000000000" pitchFamily="2" charset="-78"/>
              </a:rPr>
              <a:t>الكل :</a:t>
            </a:r>
            <a:endParaRPr lang="en-US" sz="3200" b="1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اين محلول علاوه بر اينكه جهت ضدعفوني پوست استفاده مي شود، براي گندزدايي سطوح و وسايل و ابزارآلات پزشكي در قبيل انواع ترمومترها، گوشي ها، لاستيك روي درب ويالهاي دارو و ساير ابزارآلات پزشكي در مواقع اورژانسي و فوري، نيز كاربرد دارد. </a:t>
            </a:r>
            <a:endParaRPr lang="fa-IR" dirty="0">
              <a:cs typeface="B Yagut" panose="00000400000000000000" pitchFamily="2" charset="-78"/>
            </a:endParaRPr>
          </a:p>
          <a:p>
            <a:pPr marL="0" indent="0" algn="r" rtl="1">
              <a:spcAft>
                <a:spcPts val="600"/>
              </a:spcAft>
              <a:buNone/>
            </a:pPr>
            <a:endParaRPr lang="en-US" dirty="0">
              <a:cs typeface="B Yagut" panose="00000400000000000000" pitchFamily="2" charset="-78"/>
            </a:endParaRPr>
          </a:p>
          <a:p>
            <a:pPr algn="r" rtl="1"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اين محلول در غلظت 70% (</a:t>
            </a:r>
            <a:r>
              <a:rPr lang="fa-IR" dirty="0">
                <a:cs typeface="B Yagut" panose="00000400000000000000" pitchFamily="2" charset="-78"/>
              </a:rPr>
              <a:t>730</a:t>
            </a:r>
            <a:r>
              <a:rPr lang="ar-SA" dirty="0">
                <a:cs typeface="B Yagut" panose="00000400000000000000" pitchFamily="2" charset="-78"/>
              </a:rPr>
              <a:t> سي سي الكل 96% در 270 سي سي آب مقطر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)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قابل استفاده است و مي تواند در چند ثانيه اثر خود را اعمال كند.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درب بطري حاوي اين محلول بلافاصله بعد از استفاده، حتماً بسته شود. 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71"/>
    </mc:Choice>
    <mc:Fallback xmlns="">
      <p:transition spd="slow" advTm="78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>
                <a:cs typeface="B Yagut" panose="00000400000000000000" pitchFamily="2" charset="-78"/>
              </a:rPr>
              <a:t>خلاصه مطالب و نتیجه گیری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میکروارگانیسمها منابع بالقوه عفونت برای بیماران و پرسنل می باشند</a:t>
            </a:r>
            <a:r>
              <a:rPr lang="en-US" dirty="0">
                <a:cs typeface="B Yagut" panose="00000400000000000000" pitchFamily="2" charset="-78"/>
              </a:rPr>
              <a:t> . </a:t>
            </a:r>
            <a:r>
              <a:rPr lang="fa-IR" dirty="0">
                <a:cs typeface="B Yagut" panose="00000400000000000000" pitchFamily="2" charset="-78"/>
              </a:rPr>
              <a:t>این عوامل در محیط یا بر روی وسایل و تجهیزات درمانی بیماران ساکن شده و ممکن است از طریق تماس مستقیم یا غیر مستقیم به بیماران منتقل شده و در کسانی که ضعف سیستم ایمنی داشته عفونت ایجاد کنند</a:t>
            </a:r>
            <a:r>
              <a:rPr lang="en-US" dirty="0">
                <a:cs typeface="B Yagut" panose="00000400000000000000" pitchFamily="2" charset="-78"/>
              </a:rPr>
              <a:t> . </a:t>
            </a:r>
            <a:r>
              <a:rPr lang="fa-IR" dirty="0">
                <a:cs typeface="B Yagut" panose="00000400000000000000" pitchFamily="2" charset="-78"/>
              </a:rPr>
              <a:t>این بیماران نیز خود می توانند بعداً منبع عفونت برای دیگران شوند.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2"/>
    </mc:Choice>
    <mc:Fallback xmlns="">
      <p:transition spd="slow" advTm="23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3743"/>
          </a:xfrm>
        </p:spPr>
        <p:txBody>
          <a:bodyPr>
            <a:normAutofit/>
          </a:bodyPr>
          <a:lstStyle/>
          <a:p>
            <a:pPr algn="r"/>
            <a:r>
              <a:rPr lang="fa-IR" sz="4000" dirty="0">
                <a:cs typeface="B Yagut" panose="00000400000000000000" pitchFamily="2" charset="-78"/>
              </a:rPr>
              <a:t>خلاصه مطالب و نتیجه گیری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7356"/>
            <a:ext cx="10515600" cy="5214743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هرگونه نقص در ضدعفونی یا استریل نمودن مناسب تجهیزات ؛ نه تنها خطر شکستن موانع دفاعی میزبان بلکه خطر انتقال فرد به فرد (مانند: ویروس هپاتیت ب ) و یا انتقال پاتوژنهای محیطی (سودوموناس) را نیز به همراه دارد.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جهت کاهش انتقال میکروارگانیسمها از وسایل و محیط اطراف و نیز حصول اطمینان از اینکه ملزومات و ابزارهای جراحی سبب انتقال پاتوژنهای عفونت زا به بیمار نمی شوند ؛ انجام اقدامات و بکار بستن روشهای پاکسازی، ضدعفونی و استریلیزاسیون از طریق استفاده از مواد پاک کننده، ضدعفونی کننده و فرآیندهای استریلیزاسیون مورد نیاز می باشد.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98"/>
    </mc:Choice>
    <mc:Fallback xmlns="">
      <p:transition spd="slow" advTm="7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پرسش و تمرین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1- گندزدائی را تعریف نماید 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2- اصول گندزدائی را توضیح دهد 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3- زنجیره کنترل عفونت را شرح دهد . 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4-ویژگی های لازم برای یک ماده گندزدای مناسب را بیان نماید . 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5- انواع گندزداها را نام ببرد 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6- نحوه استفاده از گندزداها را توضیح دهد 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7- اهمیت استفاده صحیح از گندزداها را توصیف نماید 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6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9"/>
    </mc:Choice>
    <mc:Fallback xmlns="">
      <p:transition spd="slow" advTm="11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10CE7-3C19-4C95-BD70-8480CB66E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61817"/>
          </a:xfrm>
        </p:spPr>
        <p:txBody>
          <a:bodyPr>
            <a:normAutofit/>
          </a:bodyPr>
          <a:lstStyle/>
          <a:p>
            <a:pPr marL="0" indent="0" algn="ctr" rtl="1"/>
            <a:r>
              <a:rPr lang="fa-IR" sz="3600" b="1" dirty="0">
                <a:cs typeface="B Yagut" panose="00000400000000000000" pitchFamily="2" charset="-78"/>
              </a:rPr>
              <a:t>مشخصات سند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0347B-653F-4050-A90B-3D8B2FF4D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04388"/>
            <a:ext cx="5157787" cy="457126"/>
          </a:xfrm>
        </p:spPr>
        <p:txBody>
          <a:bodyPr/>
          <a:lstStyle/>
          <a:p>
            <a:pPr algn="ctr" rtl="1"/>
            <a:r>
              <a:rPr lang="fa-IR">
                <a:cs typeface="B Yagut" panose="00000400000000000000" pitchFamily="2" charset="-78"/>
              </a:rPr>
              <a:t>مشخصات مدرس: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967D7-606F-4BED-953B-951265C85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38960"/>
            <a:ext cx="5157787" cy="4550703"/>
          </a:xfrm>
        </p:spPr>
        <p:txBody>
          <a:bodyPr>
            <a:normAutofit/>
          </a:bodyPr>
          <a:lstStyle/>
          <a:p>
            <a:pPr algn="r" rtl="1"/>
            <a:endParaRPr lang="en-US" sz="2000" dirty="0">
              <a:cs typeface="B Yagut" panose="00000400000000000000" pitchFamily="2" charset="-78"/>
            </a:endParaRP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  <a:p>
            <a:pPr algn="r" rtl="1"/>
            <a:endParaRPr lang="en-US" sz="20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نام ونام خانوادگی مدرس:</a:t>
            </a:r>
            <a:r>
              <a:rPr lang="en-US" sz="2000" dirty="0">
                <a:cs typeface="B Yagut" panose="00000400000000000000" pitchFamily="2" charset="-78"/>
              </a:rPr>
              <a:t> </a:t>
            </a:r>
            <a:r>
              <a:rPr lang="fa-IR" sz="2000" dirty="0">
                <a:cs typeface="B Yagut" panose="00000400000000000000" pitchFamily="2" charset="-78"/>
              </a:rPr>
              <a:t>فاطمه بهرامی</a:t>
            </a:r>
            <a:endParaRPr lang="en-US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مدرک تحصیلی: کارشناسی ارشد پرستاری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موقعیت سازمانی مدرس: مربی</a:t>
            </a:r>
            <a:endParaRPr lang="en-US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مرکز آموزش بهورزی شهرستان مبارکه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دانشگاه علوم پزشکی وخدمات</a:t>
            </a:r>
            <a:endParaRPr lang="en-US" sz="2000" dirty="0">
              <a:cs typeface="B Yagut" panose="00000400000000000000" pitchFamily="2" charset="-78"/>
            </a:endParaRP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بهداشتی درمان اصفهان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CE75F2-9F47-4B36-9490-14BCDD25B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104388"/>
            <a:ext cx="5183188" cy="457126"/>
          </a:xfrm>
        </p:spPr>
        <p:txBody>
          <a:bodyPr/>
          <a:lstStyle/>
          <a:p>
            <a:pPr algn="ctr"/>
            <a:r>
              <a:rPr lang="fa-IR">
                <a:cs typeface="B Yagut" panose="00000400000000000000" pitchFamily="2" charset="-78"/>
              </a:rPr>
              <a:t>مشخصات بسته آموزشی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5C4D1-853F-4F33-AD9C-751ADB630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38960"/>
            <a:ext cx="5183188" cy="455070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000" dirty="0">
                <a:cs typeface="B Yagut" pitchFamily="2" charset="-78"/>
              </a:rPr>
              <a:t>حیطه درس:</a:t>
            </a:r>
            <a:endParaRPr lang="en-US" sz="2000" dirty="0">
              <a:cs typeface="B Yagut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Yagut" pitchFamily="2" charset="-78"/>
              </a:rPr>
              <a:t>مدیریت </a:t>
            </a:r>
            <a:r>
              <a:rPr lang="fa-IR" altLang="en-US" sz="2000" dirty="0">
                <a:cs typeface="B Yagut" pitchFamily="2" charset="-78"/>
              </a:rPr>
              <a:t>عوامل بیماری زای زنده، اصول گندزدایی واستریلیزاسیون </a:t>
            </a:r>
          </a:p>
          <a:p>
            <a:pPr marL="0" indent="0" algn="r">
              <a:buNone/>
            </a:pPr>
            <a:endParaRPr lang="fa-IR" sz="2000" dirty="0">
              <a:cs typeface="B Yagut" pitchFamily="2" charset="-78"/>
            </a:endParaRPr>
          </a:p>
          <a:p>
            <a:pPr marL="0" indent="0" algn="r">
              <a:buNone/>
            </a:pPr>
            <a:r>
              <a:rPr lang="fa-IR" sz="2000" dirty="0">
                <a:cs typeface="B Yagut" pitchFamily="2" charset="-78"/>
              </a:rPr>
              <a:t>تاریخ آخرین بازنگری: 1399/4/7</a:t>
            </a:r>
          </a:p>
          <a:p>
            <a:pPr marL="0" indent="0" algn="r">
              <a:buNone/>
            </a:pPr>
            <a:r>
              <a:rPr lang="fa-IR" sz="2000" dirty="0">
                <a:cs typeface="B Yagut" pitchFamily="2" charset="-78"/>
              </a:rPr>
              <a:t>نوبت تهیه : 2</a:t>
            </a:r>
          </a:p>
          <a:p>
            <a:pPr marL="0" indent="0" algn="r">
              <a:buNone/>
            </a:pPr>
            <a:r>
              <a:rPr lang="fa-IR" sz="2000" dirty="0"/>
              <a:t>نام فایل:</a:t>
            </a:r>
          </a:p>
          <a:p>
            <a:pPr marL="0" indent="0" algn="ctr" rtl="1">
              <a:buNone/>
            </a:pPr>
            <a:r>
              <a:rPr lang="en-US" altLang="en-US" sz="2000" dirty="0" err="1">
                <a:cs typeface="B Yagut" pitchFamily="2" charset="-78"/>
              </a:rPr>
              <a:t>mavad</a:t>
            </a:r>
            <a:r>
              <a:rPr lang="en-US" altLang="en-US" sz="2000" dirty="0">
                <a:cs typeface="B Yagut" pitchFamily="2" charset="-78"/>
              </a:rPr>
              <a:t> zed </a:t>
            </a:r>
            <a:r>
              <a:rPr lang="en-US" altLang="en-US" sz="2000" dirty="0" err="1">
                <a:cs typeface="B Yagut" pitchFamily="2" charset="-78"/>
              </a:rPr>
              <a:t>microbi</a:t>
            </a:r>
            <a:r>
              <a:rPr lang="fa-IR" altLang="en-US" sz="2000" dirty="0">
                <a:cs typeface="B Yagut" pitchFamily="2" charset="-78"/>
              </a:rPr>
              <a:t> </a:t>
            </a:r>
            <a:r>
              <a:rPr lang="en-US" altLang="en-US" sz="2000" dirty="0" err="1">
                <a:cs typeface="B Yagut" pitchFamily="2" charset="-78"/>
              </a:rPr>
              <a:t>ashnayi</a:t>
            </a:r>
            <a:r>
              <a:rPr lang="en-US" altLang="en-US" sz="2000" dirty="0">
                <a:cs typeface="B Yagut" pitchFamily="2" charset="-78"/>
              </a:rPr>
              <a:t> - </a:t>
            </a:r>
            <a:r>
              <a:rPr lang="en-US" altLang="en-US" sz="2000" dirty="0" err="1">
                <a:cs typeface="B Yagut" pitchFamily="2" charset="-78"/>
              </a:rPr>
              <a:t>ba</a:t>
            </a:r>
            <a:r>
              <a:rPr lang="en-US" altLang="en-US" sz="2000" dirty="0">
                <a:cs typeface="B Yagut" pitchFamily="2" charset="-78"/>
              </a:rPr>
              <a:t> -</a:t>
            </a:r>
            <a:r>
              <a:rPr lang="fa-IR" altLang="en-US" sz="2000" dirty="0">
                <a:cs typeface="B Yagut" pitchFamily="2" charset="-78"/>
              </a:rPr>
              <a:t> -</a:t>
            </a:r>
            <a:r>
              <a:rPr lang="en-US" altLang="en-US" sz="2000" dirty="0">
                <a:cs typeface="B Yagut" pitchFamily="2" charset="-78"/>
              </a:rPr>
              <a:t>AB</a:t>
            </a:r>
            <a:r>
              <a:rPr lang="fa-IR" altLang="en-US" sz="2000" dirty="0">
                <a:cs typeface="B Yagut" pitchFamily="2" charset="-78"/>
              </a:rPr>
              <a:t>   </a:t>
            </a:r>
            <a:endParaRPr lang="en-US" altLang="en-US" sz="2000" dirty="0">
              <a:cs typeface="B Yagut" pitchFamily="2" charset="-78"/>
            </a:endParaRPr>
          </a:p>
          <a:p>
            <a:pPr marL="0" indent="0" algn="ctr" rtl="1">
              <a:buNone/>
            </a:pPr>
            <a:r>
              <a:rPr lang="en-US" altLang="en-US" sz="2000" dirty="0" err="1">
                <a:cs typeface="B Yagut" pitchFamily="2" charset="-78"/>
              </a:rPr>
              <a:t>rahhaye</a:t>
            </a:r>
            <a:r>
              <a:rPr lang="en-US" altLang="en-US" sz="2000" dirty="0">
                <a:cs typeface="B Yagut" pitchFamily="2" charset="-78"/>
              </a:rPr>
              <a:t> </a:t>
            </a:r>
            <a:r>
              <a:rPr lang="en-US" altLang="en-US" sz="2000" dirty="0" err="1">
                <a:cs typeface="B Yagut" pitchFamily="2" charset="-78"/>
              </a:rPr>
              <a:t>enteghal</a:t>
            </a:r>
            <a:r>
              <a:rPr lang="en-US" altLang="en-US" sz="2000" dirty="0">
                <a:cs typeface="B Yagut" pitchFamily="2" charset="-78"/>
              </a:rPr>
              <a:t> </a:t>
            </a:r>
            <a:r>
              <a:rPr lang="en-US" altLang="en-US" sz="2000" dirty="0" err="1">
                <a:cs typeface="B Yagut" pitchFamily="2" charset="-78"/>
              </a:rPr>
              <a:t>va</a:t>
            </a:r>
            <a:r>
              <a:rPr lang="en-US" altLang="en-US" sz="2000" dirty="0">
                <a:cs typeface="B Yagut" pitchFamily="2" charset="-78"/>
              </a:rPr>
              <a:t> </a:t>
            </a:r>
            <a:r>
              <a:rPr lang="en-US" altLang="en-US" sz="2000" dirty="0" err="1">
                <a:cs typeface="B Yagut" pitchFamily="2" charset="-78"/>
              </a:rPr>
              <a:t>avamel</a:t>
            </a:r>
            <a:r>
              <a:rPr lang="en-US" altLang="en-US" sz="2000" dirty="0">
                <a:cs typeface="B Yagut" pitchFamily="2" charset="-78"/>
              </a:rPr>
              <a:t> </a:t>
            </a:r>
            <a:r>
              <a:rPr lang="en-US" altLang="en-US" sz="2000" dirty="0" err="1">
                <a:cs typeface="B Yagut" pitchFamily="2" charset="-78"/>
              </a:rPr>
              <a:t>moaser</a:t>
            </a:r>
            <a:r>
              <a:rPr lang="en-US" altLang="en-US" sz="2000" dirty="0">
                <a:cs typeface="B Yagut" pitchFamily="2" charset="-78"/>
              </a:rPr>
              <a:t> </a:t>
            </a:r>
            <a:r>
              <a:rPr lang="fa-IR" altLang="en-US" sz="2000" dirty="0">
                <a:cs typeface="B Yagut" pitchFamily="2" charset="-78"/>
              </a:rPr>
              <a:t>                                         </a:t>
            </a:r>
            <a:endParaRPr lang="en-US" altLang="en-US" sz="2000" dirty="0">
              <a:cs typeface="B Yagut" pitchFamily="2" charset="-78"/>
            </a:endParaRPr>
          </a:p>
          <a:p>
            <a:pPr marL="0" indent="0" algn="ctr" rtl="1">
              <a:buNone/>
            </a:pPr>
            <a:r>
              <a:rPr lang="en-US" altLang="en-US" sz="2000" dirty="0">
                <a:cs typeface="B Yagut" pitchFamily="2" charset="-78"/>
              </a:rPr>
              <a:t>bar </a:t>
            </a:r>
            <a:r>
              <a:rPr lang="en-US" altLang="en-US" sz="2000" dirty="0" err="1">
                <a:cs typeface="B Yagut" pitchFamily="2" charset="-78"/>
              </a:rPr>
              <a:t>bimarizaee</a:t>
            </a:r>
            <a:r>
              <a:rPr lang="en-US" altLang="en-US" sz="2000" dirty="0">
                <a:cs typeface="B Yagut" pitchFamily="2" charset="-78"/>
              </a:rPr>
              <a:t> </a:t>
            </a:r>
            <a:r>
              <a:rPr lang="en-US" altLang="en-US" sz="2000" dirty="0" err="1">
                <a:cs typeface="B Yagut" pitchFamily="2" charset="-78"/>
              </a:rPr>
              <a:t>microorganismha</a:t>
            </a:r>
            <a:r>
              <a:rPr lang="en-US" altLang="en-US" sz="2000" dirty="0">
                <a:cs typeface="B Yagut" pitchFamily="2" charset="-78"/>
              </a:rPr>
              <a:t> –</a:t>
            </a:r>
            <a:r>
              <a:rPr lang="en-US" sz="2000" dirty="0">
                <a:cs typeface="B Yagut" pitchFamily="2" charset="-78"/>
              </a:rPr>
              <a:t>edit2</a:t>
            </a:r>
            <a:endParaRPr lang="fa-IR" sz="2000" dirty="0">
              <a:cs typeface="B Yagut" pitchFamily="2" charset="-78"/>
            </a:endParaRPr>
          </a:p>
          <a:p>
            <a:pPr marL="0" indent="0" algn="r">
              <a:buNone/>
            </a:pPr>
            <a:endParaRPr lang="en-US" sz="2000" dirty="0"/>
          </a:p>
        </p:txBody>
      </p:sp>
      <p:pic>
        <p:nvPicPr>
          <p:cNvPr id="7" name="Picture 2" descr="F:\مدارک\bbahrami.jpg">
            <a:extLst>
              <a:ext uri="{FF2B5EF4-FFF2-40B4-BE49-F238E27FC236}">
                <a16:creationId xmlns:a16="http://schemas.microsoft.com/office/drawing/2014/main" id="{E3A81DB7-3822-4258-A924-DA30F4C9B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19" y="1609495"/>
            <a:ext cx="1536171" cy="13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6"/>
    </mc:Choice>
    <mc:Fallback xmlns="">
      <p:transition spd="slow" advTm="1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پرسش و تمرین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825625"/>
            <a:ext cx="10683240" cy="4351338"/>
          </a:xfrm>
        </p:spPr>
        <p:txBody>
          <a:bodyPr/>
          <a:lstStyle/>
          <a:p>
            <a:pPr marL="0" indent="0" algn="r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8</a:t>
            </a:r>
            <a:r>
              <a:rPr lang="fa-IR" dirty="0"/>
              <a:t>- </a:t>
            </a:r>
            <a:r>
              <a:rPr lang="fa-IR" dirty="0">
                <a:cs typeface="B Yagut" panose="00000400000000000000" pitchFamily="2" charset="-78"/>
              </a:rPr>
              <a:t>به صورت ایفای نقش طبق دستورالعمل انواع محلولها را با غلظت مناسب تهیه نماید وبسته به نوع ماده گندزدا به طور صحیح گندزدائی(وسایل استفاده شده ست پانسمان ، لوازم پزشکی ،سطوح )را انجام دهد 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5"/>
    </mc:Choice>
    <mc:Fallback xmlns="">
      <p:transition spd="slow" advTm="3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675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فهرست منابع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68000" cy="4351338"/>
          </a:xfrm>
        </p:spPr>
        <p:txBody>
          <a:bodyPr>
            <a:normAutofit lnSpcReduction="10000"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fa-IR" sz="2500" dirty="0">
                <a:cs typeface="B Yagut" panose="00000400000000000000" pitchFamily="2" charset="-78"/>
              </a:rPr>
              <a:t>کتابچه راهنمای گندزدایی مواد گندزدا و ضدعفونی کننده .دانشگاه علوم پزشکی و خدمات بهداشتی درمانی هرمزگان ، بیمارستان فارابی بستک . 1398 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500" dirty="0">
                <a:cs typeface="B Yagut" panose="00000400000000000000" pitchFamily="2" charset="-78"/>
              </a:rPr>
              <a:t>میرشکاری ، م . کتابچه راهنمای مواد گندزدا . دانشگاه علوم پزشکی و خدمات بهداشتی درمانی گلستان ،بیمارستان فاطمه الزهرا (س)  مینودشت. 1397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500" dirty="0">
                <a:cs typeface="B Yagut" panose="00000400000000000000" pitchFamily="2" charset="-78"/>
              </a:rPr>
              <a:t>بهرامی، ف . شیخی ،م . حقیقی، پ . انصاری پور، ص . آزادی ،ر . متن آموزشی کمکهای اولیه ویژه بهورز . دانشگاه علوم پزشكي و خدمات بهداشتي درماني اصفهان. 1394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500" dirty="0">
                <a:cs typeface="B Yagut" panose="00000400000000000000" pitchFamily="2" charset="-78"/>
              </a:rPr>
              <a:t>متن آموزشی اصول استريليزاسيون در مراكز بهداشتي و درماني . دانشگاه علوم پزشكي و خدمات بهداشتي و درماني قزوين ،شبكه بهداشت و درمان شهرستان البرز . 1392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500" dirty="0">
                <a:cs typeface="B Yagut" panose="00000400000000000000" pitchFamily="2" charset="-78"/>
              </a:rPr>
              <a:t>شریعت ،ع .بهرامی، ف .حسامی ، ف .مقدس، ط. انصاری پور ، ص .شریف پور، ا ،روحانی، م. شاکری ،زهرا . فرایند ضدعفونی و استریلیزاسیون و آشنائی با دستگاههای اتوکلاو و فور .معاونت بهداشتی دانشگاه علوم پزشکی اصفهان .1392 </a:t>
            </a:r>
            <a:endParaRPr lang="en-US" sz="2500" dirty="0">
              <a:cs typeface="B Yagut" panose="00000400000000000000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862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9"/>
    </mc:Choice>
    <mc:Fallback xmlns="">
      <p:transition spd="slow" advTm="3656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DB7AD64-DF4F-4882-9036-543B021DB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90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ln w="12700">
                  <a:solidFill>
                    <a:schemeClr val="accent5"/>
                  </a:solidFill>
                  <a:prstDash val="solid"/>
                </a:ln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endParaRPr lang="en-US" sz="40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DCA82D-BAB5-46F3-A5A7-987446EE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7638"/>
            <a:ext cx="10515600" cy="3489325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r>
              <a:rPr lang="fa-I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دانشگاه علوم پزشکی و خدمات بهداشتی درمانی اصفهان</a:t>
            </a:r>
          </a:p>
          <a:p>
            <a:pPr marL="0" indent="0" algn="ctr" rtl="1">
              <a:buNone/>
            </a:pPr>
            <a:r>
              <a:rPr lang="fa-I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مرکز آموزش بهورزی مبارکه</a:t>
            </a:r>
          </a:p>
          <a:p>
            <a:pPr marL="0" indent="0" algn="ctr" rtl="1">
              <a:buNone/>
            </a:pPr>
            <a:endParaRPr lang="fa-IR" sz="28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sz="28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Email : beh.mobarake@phc.mui.ac.ir</a:t>
            </a:r>
          </a:p>
          <a:p>
            <a:pPr marL="0" indent="0" algn="ctr" rtl="1">
              <a:buNone/>
            </a:pPr>
            <a:r>
              <a:rPr lang="fa-IR" altLang="en-US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باتشکر از بذل توجه شما</a:t>
            </a:r>
            <a:endParaRPr lang="en-US" sz="2800" b="1" i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67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6"/>
    </mc:Choice>
    <mc:Fallback xmlns="">
      <p:transition spd="slow" advTm="542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اهداف آموزشی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86275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انتظار می رود فراگیر پس از مطالعه این درس بتواند :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1- گندزدائی را تعریف نماید 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2- زنجیره کنترل  عفونت را توضیح دهد 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3- اصول گندزدائی را توضیح دهد 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4- ویژگیهای لازم برای یک ماده گندزدای مناسب را شرح دهد 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5- انواع گندزداها را نام ببرد 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6- نحوه استفاده از گندزداها را توضیح دهد 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7- اهمیت استفاده صحیح از گندزداها را توصیف نماید .</a:t>
            </a:r>
          </a:p>
          <a:p>
            <a:pPr marL="0" indent="0" algn="r" rtl="1">
              <a:buNone/>
            </a:pPr>
            <a:r>
              <a:rPr lang="fa-IR" dirty="0">
                <a:cs typeface="B Yagut" panose="00000400000000000000" pitchFamily="2" charset="-78"/>
              </a:rPr>
              <a:t>8- گندزداها را طبق دستور العمل مربوطه استفاده نماید </a:t>
            </a:r>
            <a:r>
              <a:rPr lang="fa-IR" dirty="0">
                <a:cs typeface="B Mitra" panose="00000400000000000000" pitchFamily="2" charset="-78"/>
              </a:rPr>
              <a:t>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5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6"/>
    </mc:Choice>
    <mc:Fallback xmlns="">
      <p:transition spd="slow" advTm="2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>
                <a:cs typeface="B Yagut" panose="00000400000000000000" pitchFamily="2" charset="-78"/>
              </a:rPr>
              <a:t>فهرست عناوین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مقدمه 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مفاهیم  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زنجیره کنترل عفونت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اصول گندزدائی 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ویژگیهای یک ماده گندزدای مناسب</a:t>
            </a:r>
          </a:p>
          <a:p>
            <a:pPr algn="r" rtl="1">
              <a:lnSpc>
                <a:spcPct val="10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انواع گندزداها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2"/>
    </mc:Choice>
    <mc:Fallback xmlns="">
      <p:transition spd="slow" advTm="6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7930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مقدمه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0145"/>
            <a:ext cx="10841182" cy="4255035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dirty="0">
                <a:cs typeface="B Yagut" panose="00000400000000000000" pitchFamily="2" charset="-78"/>
              </a:rPr>
              <a:t>علاوه بر ايمني محيطي يكي از نگرانيهاي عمده متخصصين بهداشت خطر انتقال عوامل بيماريزا از فردي به فرد ديگر و از محلي به محل ديگر است. طبيعتا" عوامل بيماريزا در محيط وجود دارند و اين احتمال كه عفونتها از طريق پرسنل بهداشتي درماني و يا وسايل مورد استفاده ايشان به بيماران و يا مراجعين انتقال يابد همواره وجود دارد .</a:t>
            </a:r>
          </a:p>
          <a:p>
            <a:pPr marL="0" indent="0" algn="r" rtl="1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dirty="0">
                <a:cs typeface="B Yagut" panose="00000400000000000000" pitchFamily="2" charset="-78"/>
              </a:rPr>
              <a:t>با توجه به اینکه عدم رعایت نکات حفاظت شخصی و انجام ناصحیح فرایند ضدعفونی و استریلیزاسیون ابزارها ووسایل پانسمان پیامدهای خطرناکی دارد لازم است همه پرسنل شاغل در مراكز بهداشتي درماني با راهکارهای کنترل عفونت بیشتر آشنا شوند .</a:t>
            </a:r>
          </a:p>
          <a:p>
            <a:pPr algn="r" rtl="1">
              <a:lnSpc>
                <a:spcPct val="100000"/>
              </a:lnSpc>
              <a:spcAft>
                <a:spcPts val="1200"/>
              </a:spcAft>
            </a:pPr>
            <a:endParaRPr lang="fa-IR" sz="3200" dirty="0">
              <a:cs typeface="B Mitra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35"/>
    </mc:Choice>
    <mc:Fallback xmlns="">
      <p:transition spd="slow" advTm="55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6955"/>
          </a:xfrm>
        </p:spPr>
        <p:txBody>
          <a:bodyPr/>
          <a:lstStyle/>
          <a:p>
            <a:pPr algn="r"/>
            <a:r>
              <a:rPr lang="fa-IR" sz="4000" dirty="0">
                <a:cs typeface="B Yagut" panose="00000400000000000000" pitchFamily="2" charset="-78"/>
              </a:rPr>
              <a:t>مفاهیم</a:t>
            </a:r>
            <a:r>
              <a:rPr lang="fa-IR" dirty="0">
                <a:cs typeface="B Mitra" panose="00000400000000000000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" y="1371600"/>
            <a:ext cx="10787380" cy="4805363"/>
          </a:xfrm>
        </p:spPr>
        <p:txBody>
          <a:bodyPr/>
          <a:lstStyle/>
          <a:p>
            <a:pPr algn="r" rtl="1"/>
            <a:r>
              <a:rPr lang="fa-IR" b="1" dirty="0">
                <a:cs typeface="B Yagut" panose="00000400000000000000" pitchFamily="2" charset="-78"/>
              </a:rPr>
              <a:t>میکروارگانیسم: </a:t>
            </a:r>
            <a:r>
              <a:rPr lang="fa-IR" dirty="0">
                <a:cs typeface="B Yagut" panose="00000400000000000000" pitchFamily="2" charset="-78"/>
              </a:rPr>
              <a:t>موجودات زنده ای هستند در مقیاس های بسیار کوچک، که با چشم غیر مسلح دیده نمی شوند. باکتری ها و ویروس ها و موجودات تک سلولی از جمله میکرو ارگانیسم ها هستند.</a:t>
            </a:r>
          </a:p>
          <a:p>
            <a:pPr marL="0" indent="0" algn="r" rtl="1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/>
            <a:r>
              <a:rPr lang="fa-IR" b="1" dirty="0">
                <a:cs typeface="B Yagut" panose="00000400000000000000" pitchFamily="2" charset="-78"/>
              </a:rPr>
              <a:t>گندزدایی:</a:t>
            </a:r>
            <a:r>
              <a:rPr lang="fa-IR" dirty="0">
                <a:cs typeface="B Yagut" panose="00000400000000000000" pitchFamily="2" charset="-78"/>
              </a:rPr>
              <a:t>فرآيندي كه باعث كاهش و از بين بردن تعداد زيادي از ميكرو ارگانيسم ها بر روی بافت بی جان   می شود با استفاده از رو شهاي فيزيكي يا شيميايي به منظور كم كردن بار ميكروبي </a:t>
            </a:r>
          </a:p>
          <a:p>
            <a:pPr algn="r" rtl="1"/>
            <a:endParaRPr lang="fa-IR" dirty="0">
              <a:cs typeface="B Yagut" panose="00000400000000000000" pitchFamily="2" charset="-78"/>
            </a:endParaRPr>
          </a:p>
          <a:p>
            <a:pPr algn="r" rtl="1"/>
            <a:r>
              <a:rPr lang="fa-IR" b="1" dirty="0">
                <a:cs typeface="B Yagut" panose="00000400000000000000" pitchFamily="2" charset="-78"/>
              </a:rPr>
              <a:t>ماده گندزدا : </a:t>
            </a:r>
            <a:r>
              <a:rPr lang="fa-IR" dirty="0">
                <a:cs typeface="B Yagut" panose="00000400000000000000" pitchFamily="2" charset="-78"/>
              </a:rPr>
              <a:t>ماده اي است كه براي كم كردن بار ميكروبي از روي سطوح بي جان اجسام بكاربرده ميشود</a:t>
            </a:r>
            <a:r>
              <a:rPr lang="fa-IR" dirty="0">
                <a:cs typeface="B Mitra" panose="00000400000000000000" pitchFamily="2" charset="-78"/>
              </a:rPr>
              <a:t>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8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63"/>
    </mc:Choice>
    <mc:Fallback xmlns="">
      <p:transition spd="slow" advTm="29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زنجیره کنترل عفونت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5625"/>
            <a:ext cx="11277600" cy="4351338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>
                <a:cs typeface="B Mitra" panose="00000400000000000000" pitchFamily="2" charset="-78"/>
              </a:rPr>
              <a:t>1</a:t>
            </a:r>
            <a:r>
              <a:rPr lang="ar-SA" dirty="0">
                <a:cs typeface="B Yagut" panose="00000400000000000000" pitchFamily="2" charset="-78"/>
              </a:rPr>
              <a:t>-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بهسازي فيزيكي ( درها و پنجره ها و كف و ديوار سقف و فاضلاب و .... )</a:t>
            </a:r>
            <a:endParaRPr lang="en-US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dirty="0">
                <a:cs typeface="B Yagut" panose="00000400000000000000" pitchFamily="2" charset="-78"/>
              </a:rPr>
              <a:t>2-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نظافت </a:t>
            </a:r>
            <a:r>
              <a:rPr lang="fa-IR" dirty="0">
                <a:cs typeface="B Yagut" panose="00000400000000000000" pitchFamily="2" charset="-78"/>
              </a:rPr>
              <a:t>،</a:t>
            </a:r>
            <a:r>
              <a:rPr lang="ar-SA" dirty="0">
                <a:cs typeface="B Yagut" panose="00000400000000000000" pitchFamily="2" charset="-78"/>
              </a:rPr>
              <a:t> گندزدايي و استريليزاسيون مناسب وسايل و تجهيزات پزشكي </a:t>
            </a:r>
            <a:endParaRPr lang="en-US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dirty="0">
                <a:cs typeface="B Yagut" panose="00000400000000000000" pitchFamily="2" charset="-78"/>
              </a:rPr>
              <a:t>3-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جمع آوري و دفع مناسب زباله هاي عفوني</a:t>
            </a:r>
            <a:endParaRPr lang="en-US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dirty="0">
                <a:cs typeface="B Yagut" panose="00000400000000000000" pitchFamily="2" charset="-78"/>
              </a:rPr>
              <a:t>4-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رعايت بهداشت فردي و شستن </a:t>
            </a:r>
            <a:r>
              <a:rPr lang="fa-IR" dirty="0">
                <a:cs typeface="B Yagut" panose="00000400000000000000" pitchFamily="2" charset="-78"/>
              </a:rPr>
              <a:t>دست </a:t>
            </a:r>
            <a:r>
              <a:rPr lang="ar-SA" dirty="0">
                <a:cs typeface="B Yagut" panose="00000400000000000000" pitchFamily="2" charset="-78"/>
              </a:rPr>
              <a:t>قبل و بعد از هر فعاليت درماني 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endParaRPr lang="fa-IR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259080" y="3136900"/>
          <a:ext cx="25908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4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89"/>
    </mc:Choice>
    <mc:Fallback xmlns="">
      <p:transition spd="slow" advTm="12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>
                <a:cs typeface="B Yagut" panose="00000400000000000000" pitchFamily="2" charset="-78"/>
              </a:rPr>
              <a:t>اصول گندزدائی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A" dirty="0">
                <a:cs typeface="B Yagut" panose="00000400000000000000" pitchFamily="2" charset="-78"/>
              </a:rPr>
              <a:t>قبل از شروع عمليات گندزدايي به وسايل حفاظت فردي مناسب (مانند لباس و كفش كار، دستكش، پيشبند، عينك، ماسك و ...) مجهز گرديد. 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r>
              <a:rPr lang="ar-SA" dirty="0">
                <a:cs typeface="B Yagut" panose="00000400000000000000" pitchFamily="2" charset="-78"/>
              </a:rPr>
              <a:t>قبل از گندزدايي، زدودن اجرام و</a:t>
            </a:r>
            <a:r>
              <a:rPr lang="fa-IR" dirty="0">
                <a:cs typeface="B Yagut" panose="00000400000000000000" pitchFamily="2" charset="-78"/>
              </a:rPr>
              <a:t>آلودگی </a:t>
            </a:r>
            <a:r>
              <a:rPr lang="ar-SA" dirty="0">
                <a:cs typeface="B Yagut" panose="00000400000000000000" pitchFamily="2" charset="-78"/>
              </a:rPr>
              <a:t>از روي سطوح و وسايل (براي افزايش تاثير محلول گندزدا بر روي ميكروبها) ضروريست</a:t>
            </a:r>
            <a:r>
              <a:rPr lang="ar-SA" dirty="0">
                <a:cs typeface="B Mitra" panose="00000400000000000000" pitchFamily="2" charset="-78"/>
              </a:rPr>
              <a:t>. </a:t>
            </a:r>
            <a:endParaRPr lang="en-US" dirty="0">
              <a:cs typeface="B Mitra" panose="00000400000000000000" pitchFamily="2" charset="-78"/>
            </a:endParaRPr>
          </a:p>
          <a:p>
            <a:pPr algn="r" rtl="1"/>
            <a:endParaRPr lang="en-US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82" y="3672840"/>
            <a:ext cx="4261828" cy="235966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08"/>
    </mc:Choice>
    <mc:Fallback xmlns="">
      <p:transition spd="slow" advTm="9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444" y="1325880"/>
            <a:ext cx="10952356" cy="4851083"/>
          </a:xfrm>
        </p:spPr>
        <p:txBody>
          <a:bodyPr/>
          <a:lstStyle/>
          <a:p>
            <a:pPr algn="r" rtl="1"/>
            <a:r>
              <a:rPr lang="ar-SA" dirty="0">
                <a:cs typeface="B Yagut" panose="00000400000000000000" pitchFamily="2" charset="-78"/>
              </a:rPr>
              <a:t>نبايد مواد گندزدا را با هم يا با مواد شوينده مخلوط نمود بدليل اينكه اثرات گندزدايي آنها از بين مي رود. 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r>
              <a:rPr lang="ar-SA" dirty="0">
                <a:cs typeface="B Yagut" panose="00000400000000000000" pitchFamily="2" charset="-78"/>
              </a:rPr>
              <a:t>از مواد گندزدا فقط در غلظتهاي توصيه شده استفاده گردد و براي تهيه محلولهاي گندزدا حتماً از پيمانه استفاده شود. </a:t>
            </a:r>
            <a:endParaRPr lang="en-US" dirty="0">
              <a:cs typeface="B Yagut" panose="00000400000000000000" pitchFamily="2" charset="-78"/>
            </a:endParaRPr>
          </a:p>
          <a:p>
            <a:pPr algn="r" rtl="1"/>
            <a:r>
              <a:rPr lang="ar-SA" dirty="0">
                <a:cs typeface="B Yagut" panose="00000400000000000000" pitchFamily="2" charset="-78"/>
              </a:rPr>
              <a:t>از غوطه ورنمودن بيش از مدت توصيه شده وسايل در محلولهاي گندزدا جداً خودداري شود. </a:t>
            </a:r>
            <a:endParaRPr lang="fa-IR" dirty="0">
              <a:cs typeface="B Yagut" panose="00000400000000000000" pitchFamily="2" charset="-78"/>
            </a:endParaRPr>
          </a:p>
          <a:p>
            <a:pPr algn="r" rtl="1"/>
            <a:endParaRPr lang="fa-IR" dirty="0">
              <a:cs typeface="B Mitra" panose="00000400000000000000" pitchFamily="2" charset="-78"/>
            </a:endParaRPr>
          </a:p>
          <a:p>
            <a:pPr algn="r" rtl="1"/>
            <a:endParaRPr lang="fa-IR" dirty="0">
              <a:cs typeface="B Mitra" panose="00000400000000000000" pitchFamily="2" charset="-78"/>
            </a:endParaRPr>
          </a:p>
          <a:p>
            <a:pPr algn="r"/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4" y="4025591"/>
            <a:ext cx="3423424" cy="21513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54"/>
    </mc:Choice>
    <mc:Fallback xmlns="">
      <p:transition spd="slow" advTm="81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عوامل بيماري‌زاي زنده، اصول گندزدايي و استريليزاسيون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5NN7CDR5NKU2-831-940</_dlc_DocId>
    <_dlc_DocIdUrl xmlns="1047730d-92e1-4018-9084-d932fd3a7f58">
      <Url>http://www.health.gov.ir/hnd/_layouts/DocIdRedir.aspx?ID=5NN7CDR5NKU2-831-940</Url>
      <Description>5NN7CDR5NKU2-831-940</Description>
    </_dlc_DocIdUrl>
  </documentManagement>
</p:properties>
</file>

<file path=customXml/itemProps1.xml><?xml version="1.0" encoding="utf-8"?>
<ds:datastoreItem xmlns:ds="http://schemas.openxmlformats.org/officeDocument/2006/customXml" ds:itemID="{C25E0FC0-2728-4A45-99B3-8EEC74FD21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442C57-D79E-4ACB-9DA0-56F0331B409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728BC9F-57BF-4CE3-AA25-CCBFFFAC06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250FC65-5593-4537-AC74-0184ED1EC156}">
  <ds:schemaRefs>
    <ds:schemaRef ds:uri="http://schemas.microsoft.com/office/2006/metadata/properties"/>
    <ds:schemaRef ds:uri="http://purl.org/dc/terms/"/>
    <ds:schemaRef ds:uri="1047730d-92e1-4018-9084-d932fd3a7f58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12fdc5dc-769e-4543-b10d-fbea3dac441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1850</Words>
  <Application>Microsoft Office PowerPoint</Application>
  <PresentationFormat>Widescreen</PresentationFormat>
  <Paragraphs>140</Paragraphs>
  <Slides>22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 Mitra</vt:lpstr>
      <vt:lpstr>B Yagut</vt:lpstr>
      <vt:lpstr>Calibri</vt:lpstr>
      <vt:lpstr>Calibri Light</vt:lpstr>
      <vt:lpstr>Times New Roman</vt:lpstr>
      <vt:lpstr>Office Theme</vt:lpstr>
      <vt:lpstr>آشنائی بامواد ضدمیکروبی ،راههای انتقال و عوامل مؤ‌ثر در بیماریزائی میکروارگانیسم ها   عوامل بیماری زای زنده، اصول گندزدایی واستریلیزاسیون   </vt:lpstr>
      <vt:lpstr>مشخصات سند</vt:lpstr>
      <vt:lpstr>اهداف آموزشی </vt:lpstr>
      <vt:lpstr>فهرست عناوین </vt:lpstr>
      <vt:lpstr>مقدمه</vt:lpstr>
      <vt:lpstr>مفاهیم </vt:lpstr>
      <vt:lpstr>زنجیره کنترل عفونت </vt:lpstr>
      <vt:lpstr>اصول گندزدائی </vt:lpstr>
      <vt:lpstr>PowerPoint Presentation</vt:lpstr>
      <vt:lpstr>PowerPoint Presentation</vt:lpstr>
      <vt:lpstr>ویژگی های لازم برای یک ماده گندزدای مناسب  </vt:lpstr>
      <vt:lpstr> آشنائی با انواع گندزداها و نحوه مصرف آنها </vt:lpstr>
      <vt:lpstr>PowerPoint Presentation</vt:lpstr>
      <vt:lpstr>PowerPoint Presentation</vt:lpstr>
      <vt:lpstr>PowerPoint Presentation</vt:lpstr>
      <vt:lpstr>PowerPoint Presentation</vt:lpstr>
      <vt:lpstr>خلاصه مطالب و نتیجه گیری </vt:lpstr>
      <vt:lpstr>خلاصه مطالب و نتیجه گیری </vt:lpstr>
      <vt:lpstr>پرسش و تمرین</vt:lpstr>
      <vt:lpstr>پرسش و تمرین</vt:lpstr>
      <vt:lpstr>فهرست منابع </vt:lpstr>
      <vt:lpstr>لطفاً نظرات و پیشنهادات خود پیرامون این بسته آموزشی را به آدرس زیر ارسال کنید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مواد ضد میکروبی ، راههای انتقال و عوامل موثر در بیماری زایی میکروارگانیسم هاموضوع 7</dc:title>
  <dc:creator>khbahramimorabi96</dc:creator>
  <cp:lastModifiedBy>taherasadi</cp:lastModifiedBy>
  <cp:revision>104</cp:revision>
  <dcterms:created xsi:type="dcterms:W3CDTF">2020-05-02T04:41:41Z</dcterms:created>
  <dcterms:modified xsi:type="dcterms:W3CDTF">2021-05-19T10:17:58Z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3e206ee8-a9a7-4602-bf4d-93da8f91bf42</vt:lpwstr>
  </property>
</Properties>
</file>